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58"/>
  </p:notesMasterIdLst>
  <p:handoutMasterIdLst>
    <p:handoutMasterId r:id="rId59"/>
  </p:handoutMasterIdLst>
  <p:sldIdLst>
    <p:sldId id="324" r:id="rId2"/>
    <p:sldId id="775" r:id="rId3"/>
    <p:sldId id="795" r:id="rId4"/>
    <p:sldId id="667" r:id="rId5"/>
    <p:sldId id="794" r:id="rId6"/>
    <p:sldId id="848" r:id="rId7"/>
    <p:sldId id="798" r:id="rId8"/>
    <p:sldId id="799" r:id="rId9"/>
    <p:sldId id="805" r:id="rId10"/>
    <p:sldId id="797" r:id="rId11"/>
    <p:sldId id="806" r:id="rId12"/>
    <p:sldId id="807" r:id="rId13"/>
    <p:sldId id="810" r:id="rId14"/>
    <p:sldId id="808" r:id="rId15"/>
    <p:sldId id="809" r:id="rId16"/>
    <p:sldId id="822" r:id="rId17"/>
    <p:sldId id="826" r:id="rId18"/>
    <p:sldId id="843" r:id="rId19"/>
    <p:sldId id="844" r:id="rId20"/>
    <p:sldId id="845" r:id="rId21"/>
    <p:sldId id="846" r:id="rId22"/>
    <p:sldId id="847" r:id="rId23"/>
    <p:sldId id="811" r:id="rId24"/>
    <p:sldId id="823" r:id="rId25"/>
    <p:sldId id="824" r:id="rId26"/>
    <p:sldId id="825" r:id="rId27"/>
    <p:sldId id="827" r:id="rId28"/>
    <p:sldId id="814" r:id="rId29"/>
    <p:sldId id="813" r:id="rId30"/>
    <p:sldId id="815" r:id="rId31"/>
    <p:sldId id="816" r:id="rId32"/>
    <p:sldId id="817" r:id="rId33"/>
    <p:sldId id="818" r:id="rId34"/>
    <p:sldId id="819" r:id="rId35"/>
    <p:sldId id="820" r:id="rId36"/>
    <p:sldId id="821" r:id="rId37"/>
    <p:sldId id="828" r:id="rId38"/>
    <p:sldId id="829" r:id="rId39"/>
    <p:sldId id="830" r:id="rId40"/>
    <p:sldId id="831" r:id="rId41"/>
    <p:sldId id="832" r:id="rId42"/>
    <p:sldId id="833" r:id="rId43"/>
    <p:sldId id="849" r:id="rId44"/>
    <p:sldId id="834" r:id="rId45"/>
    <p:sldId id="792" r:id="rId46"/>
    <p:sldId id="664" r:id="rId47"/>
    <p:sldId id="837" r:id="rId48"/>
    <p:sldId id="838" r:id="rId49"/>
    <p:sldId id="850" r:id="rId50"/>
    <p:sldId id="851" r:id="rId51"/>
    <p:sldId id="852" r:id="rId52"/>
    <p:sldId id="853" r:id="rId53"/>
    <p:sldId id="854" r:id="rId54"/>
    <p:sldId id="788" r:id="rId55"/>
    <p:sldId id="790" r:id="rId56"/>
    <p:sldId id="627" r:id="rId57"/>
  </p:sldIdLst>
  <p:sldSz cx="9144000" cy="5143500" type="screen16x9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B849ED-E938-4416-9EAE-B89B694BF21F}">
          <p14:sldIdLst>
            <p14:sldId id="324"/>
            <p14:sldId id="775"/>
            <p14:sldId id="795"/>
            <p14:sldId id="667"/>
            <p14:sldId id="794"/>
            <p14:sldId id="848"/>
            <p14:sldId id="798"/>
            <p14:sldId id="799"/>
            <p14:sldId id="805"/>
            <p14:sldId id="797"/>
            <p14:sldId id="806"/>
            <p14:sldId id="807"/>
            <p14:sldId id="810"/>
            <p14:sldId id="808"/>
            <p14:sldId id="809"/>
            <p14:sldId id="822"/>
            <p14:sldId id="826"/>
            <p14:sldId id="843"/>
            <p14:sldId id="844"/>
            <p14:sldId id="845"/>
            <p14:sldId id="846"/>
            <p14:sldId id="847"/>
            <p14:sldId id="811"/>
            <p14:sldId id="823"/>
            <p14:sldId id="824"/>
            <p14:sldId id="825"/>
            <p14:sldId id="827"/>
            <p14:sldId id="814"/>
            <p14:sldId id="813"/>
            <p14:sldId id="815"/>
            <p14:sldId id="816"/>
            <p14:sldId id="817"/>
            <p14:sldId id="818"/>
            <p14:sldId id="819"/>
            <p14:sldId id="820"/>
            <p14:sldId id="821"/>
            <p14:sldId id="828"/>
            <p14:sldId id="829"/>
            <p14:sldId id="830"/>
            <p14:sldId id="831"/>
            <p14:sldId id="832"/>
            <p14:sldId id="833"/>
            <p14:sldId id="849"/>
            <p14:sldId id="834"/>
            <p14:sldId id="792"/>
            <p14:sldId id="664"/>
            <p14:sldId id="837"/>
            <p14:sldId id="838"/>
            <p14:sldId id="850"/>
            <p14:sldId id="851"/>
            <p14:sldId id="852"/>
            <p14:sldId id="853"/>
            <p14:sldId id="854"/>
            <p14:sldId id="788"/>
            <p14:sldId id="790"/>
            <p14:sldId id="6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F785"/>
    <a:srgbClr val="FFFFFF"/>
    <a:srgbClr val="FFE9A3"/>
    <a:srgbClr val="FFFF99"/>
    <a:srgbClr val="FFFF00"/>
    <a:srgbClr val="FFD54F"/>
    <a:srgbClr val="CCCCFF"/>
    <a:srgbClr val="98E187"/>
    <a:srgbClr val="BAE18F"/>
    <a:srgbClr val="3FC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 autoAdjust="0"/>
    <p:restoredTop sz="95964" autoAdjust="0"/>
  </p:normalViewPr>
  <p:slideViewPr>
    <p:cSldViewPr snapToGrid="0" showGuides="1">
      <p:cViewPr varScale="1">
        <p:scale>
          <a:sx n="124" d="100"/>
          <a:sy n="124" d="100"/>
        </p:scale>
        <p:origin x="160" y="568"/>
      </p:cViewPr>
      <p:guideLst>
        <p:guide orient="horz" pos="7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-3756" y="-102"/>
      </p:cViewPr>
      <p:guideLst>
        <p:guide orient="horz" pos="3024"/>
        <p:guide pos="23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F73D8-EF59-4B37-9C76-0A6514D2AF22}" type="datetimeFigureOut">
              <a:rPr lang="es-CO" smtClean="0"/>
              <a:t>29/03/22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EF0E4-CD52-47C9-A9FC-59C5718993A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0839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s-E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A9E8D71D-9229-4034-98C3-7CDDB1778F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70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2E7AB107-F746-4B9C-B41A-145CB3E2045E}" type="slidenum">
              <a:rPr lang="en-US" sz="1300"/>
              <a:pPr algn="r" defTabSz="966788"/>
              <a:t>1</a:t>
            </a:fld>
            <a:endParaRPr lang="en-US" sz="1300" dirty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CO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8D71D-9229-4034-98C3-7CDDB1778F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3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ttp://images6.fanpop.com/image/photos/34500000/Blue-Wallpaper-colors-34503103-1440-900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0"/>
            <a:ext cx="914835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 userDrawn="1"/>
        </p:nvSpPr>
        <p:spPr>
          <a:xfrm>
            <a:off x="580349" y="2560383"/>
            <a:ext cx="1981876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56549" y="2919475"/>
            <a:ext cx="2441609" cy="1102519"/>
          </a:xfrm>
        </p:spPr>
        <p:txBody>
          <a:bodyPr/>
          <a:lstStyle>
            <a:lvl1pPr>
              <a:defRPr smtClean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  <p:sp>
        <p:nvSpPr>
          <p:cNvPr id="4720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777840" y="4337097"/>
            <a:ext cx="6400800" cy="604838"/>
          </a:xfrm>
        </p:spPr>
        <p:txBody>
          <a:bodyPr/>
          <a:lstStyle>
            <a:lvl1pPr marL="0" indent="0" algn="l">
              <a:buFontTx/>
              <a:buNone/>
              <a:defRPr sz="2000" smtClean="0"/>
            </a:lvl1pPr>
          </a:lstStyle>
          <a:p>
            <a:r>
              <a:rPr lang="es-ES"/>
              <a:t>Click to edit Master subtitle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400"/>
            </a:lvl1pPr>
          </a:lstStyle>
          <a:p>
            <a:pPr>
              <a:defRPr/>
            </a:pPr>
            <a:fld id="{424E62EA-51D5-4AEA-9135-05DAB009AB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983" y="4381087"/>
            <a:ext cx="1368552" cy="301752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0655" y="4583685"/>
            <a:ext cx="1269207" cy="9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A91E7-683D-472C-A40D-9D25B585A1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96B6F-3292-4CEF-8E7B-628C50B5560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96064" y="141685"/>
            <a:ext cx="2090737" cy="44529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23851" y="141685"/>
            <a:ext cx="6119813" cy="44529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4153A-367D-4268-A7CE-64B7ADD2E15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81EB0-C631-4AC0-8152-B3F05027B2E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850" y="141685"/>
            <a:ext cx="6923088" cy="36165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DA355-95D0-460D-8ABD-EFBE05F286B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6D4DB-3654-49AE-AFB4-4E896C4A6DB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33916" y="652130"/>
            <a:ext cx="4261884" cy="39424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652130"/>
            <a:ext cx="4261884" cy="39424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41BF0-18C3-4000-AB28-D00BBCCCC75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FE3ED-A867-4223-B036-6A7E43C6984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942D3-38EB-4A99-BBDD-CAC182B0305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7AFDE-7B76-4F5B-8739-D600B923D03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91928-9485-4BF8-8600-8D846E89A0D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1 Imagen" descr="Encabezado Hojas ver3-07DIC09.JP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3776" y="0"/>
            <a:ext cx="5610225" cy="91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Abajo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46935"/>
            <a:ext cx="9144000" cy="1103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41685"/>
            <a:ext cx="6923088" cy="485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Haga clic para cambiar el estilo de título	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654537"/>
            <a:ext cx="8534924" cy="415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12999"/>
            <a:ext cx="2895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B363F980-704F-479E-92A6-0B50E76E80C4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358775" y="600075"/>
            <a:ext cx="6769100" cy="0"/>
          </a:xfrm>
          <a:prstGeom prst="line">
            <a:avLst/>
          </a:prstGeom>
          <a:noFill/>
          <a:ln w="12700">
            <a:solidFill>
              <a:srgbClr val="7F98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324" y="298323"/>
            <a:ext cx="1368552" cy="301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4281" y="493777"/>
            <a:ext cx="1269207" cy="10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18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lab.com/vcsoft/vcsoft/apic-taller.git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.tools.tbk.cl/projects/APIC/repos/apic2018419/brows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install-kubectl/#install-kubectl-on-windows" TargetMode="External"/><Relationship Id="rId7" Type="http://schemas.openxmlformats.org/officeDocument/2006/relationships/hyperlink" Target="https://integrationsuperhero.github.io/techcon2020/APICDevJam/" TargetMode="External"/><Relationship Id="rId2" Type="http://schemas.openxmlformats.org/officeDocument/2006/relationships/hyperlink" Target="https://docs.aws.amazon.com/eks/latest/userguide/install-kubectl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c-soft.com/downloads/IBM-APIC/" TargetMode="External"/><Relationship Id="rId5" Type="http://schemas.openxmlformats.org/officeDocument/2006/relationships/hyperlink" Target="https://s3.amazonaws.com/aws-cli/AWSCLI64PY3.msi" TargetMode="External"/><Relationship Id="rId4" Type="http://schemas.openxmlformats.org/officeDocument/2006/relationships/hyperlink" Target="https://docs.aws.amazon.com/cli/latest/userguide/install-windows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knowledgecenter/SSMNED_2018/mapfiles/getting_started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BDSjsA8ZTuZqcYMs6" TargetMode="External"/><Relationship Id="rId2" Type="http://schemas.openxmlformats.org/officeDocument/2006/relationships/hyperlink" Target="mailto:taller-apic@vc-soft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loud.apic.dev1.tbk.cl/admin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ttp://images6.fanpop.com/image/photos/34500000/Blue-Wallpaper-colors-34503103-1440-90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1496824"/>
            <a:ext cx="9148353" cy="2570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8113714" y="0"/>
            <a:ext cx="73025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539751" y="0"/>
            <a:ext cx="144463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611560" y="0"/>
            <a:ext cx="127000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13" name="Oval 12"/>
          <p:cNvSpPr/>
          <p:nvPr/>
        </p:nvSpPr>
        <p:spPr>
          <a:xfrm>
            <a:off x="781685" y="1871696"/>
            <a:ext cx="1906097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 dirty="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AutoShape 4" descr="Image result for openshif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0616" y="2352675"/>
            <a:ext cx="110823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5958" y="2098759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APIC 10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99060" y="-6889"/>
            <a:ext cx="5981700" cy="1134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es-CO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Taller Conceptos APIC y Administración APIC</a:t>
            </a:r>
          </a:p>
          <a:p>
            <a:pPr algn="l"/>
            <a:r>
              <a:rPr lang="es-CO" sz="2000" dirty="0">
                <a:solidFill>
                  <a:srgbClr val="468A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Entrenamiento VCSOFT</a:t>
            </a:r>
            <a:endParaRPr lang="es-ES" sz="4000" dirty="0">
              <a:solidFill>
                <a:srgbClr val="468A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  <a:ea typeface="Adobe Fan Heiti Std B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1788 0 L 0.92361 0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1.11111E-6 0 L 0.40955 0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5.55556E-7 -1.54843E-6 L -0.55122 -1.54843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9" grpId="0" animBg="1"/>
      <p:bldP spid="81929" grpId="1" animBg="1"/>
      <p:bldP spid="81929" grpId="2" animBg="1"/>
      <p:bldP spid="81927" grpId="0" animBg="1"/>
      <p:bldP spid="81927" grpId="1" animBg="1"/>
      <p:bldP spid="81927" grpId="2" animBg="1"/>
      <p:bldP spid="81928" grpId="0" animBg="1"/>
      <p:bldP spid="81928" grpId="1" animBg="1"/>
      <p:bldP spid="81928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Invitar un usuario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Objetivo: </a:t>
            </a:r>
          </a:p>
          <a:p>
            <a:pPr lvl="1"/>
            <a:r>
              <a:rPr lang="es-CO" dirty="0"/>
              <a:t>Invitar un usuario (utilizar un correo </a:t>
            </a:r>
            <a:r>
              <a:rPr lang="es-CO" dirty="0" err="1"/>
              <a:t>dummy</a:t>
            </a:r>
            <a:r>
              <a:rPr lang="es-CO" dirty="0"/>
              <a:t> para no afectar configuración en ambiente de desarrollo)</a:t>
            </a:r>
          </a:p>
          <a:p>
            <a:pPr lvl="1"/>
            <a:r>
              <a:rPr lang="es-CO" dirty="0"/>
              <a:t>Asignarle el permiso que se requiera</a:t>
            </a:r>
          </a:p>
          <a:p>
            <a:pPr lvl="2"/>
            <a:r>
              <a:rPr lang="es-CO" dirty="0"/>
              <a:t>Usuario Administrativo</a:t>
            </a:r>
          </a:p>
          <a:p>
            <a:pPr lvl="2"/>
            <a:r>
              <a:rPr lang="es-CO" dirty="0"/>
              <a:t>Administrador API</a:t>
            </a:r>
          </a:p>
          <a:p>
            <a:pPr lvl="2"/>
            <a:r>
              <a:rPr lang="es-CO" dirty="0"/>
              <a:t>Desarrollador</a:t>
            </a:r>
          </a:p>
          <a:p>
            <a:pPr lvl="2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2161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Invitar un usuario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Ingresar con un usuario Administrativo previo</a:t>
            </a:r>
          </a:p>
          <a:p>
            <a:pPr lvl="1"/>
            <a:r>
              <a:rPr lang="es-CO" dirty="0" err="1"/>
              <a:t>tallerAdmin</a:t>
            </a:r>
            <a:endParaRPr lang="es-CO" dirty="0"/>
          </a:p>
          <a:p>
            <a:r>
              <a:rPr lang="es-CO" dirty="0"/>
              <a:t>En </a:t>
            </a:r>
            <a:r>
              <a:rPr lang="es-CO" dirty="0" err="1"/>
              <a:t>Members</a:t>
            </a:r>
            <a:r>
              <a:rPr lang="es-CO" dirty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80" y="1707823"/>
            <a:ext cx="7228366" cy="327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760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Asignar mail y 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4" y="715010"/>
            <a:ext cx="4510951" cy="41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08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Usuario Finaliza su registro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98" y="737870"/>
            <a:ext cx="3923704" cy="2790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05649"/>
            <a:ext cx="3941690" cy="423888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269350" y="2665093"/>
            <a:ext cx="2197295" cy="502920"/>
          </a:xfrm>
          <a:prstGeom prst="roundRect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054" y="3061333"/>
            <a:ext cx="3240405" cy="139836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98" y="2087923"/>
            <a:ext cx="3387522" cy="2964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07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Activación directa por administrador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3" y="985732"/>
            <a:ext cx="3210373" cy="1514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393" y="2218373"/>
            <a:ext cx="4563427" cy="219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22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Abrir el link en Ventana Incógnita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9" y="676910"/>
            <a:ext cx="3867641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09900" y="3924300"/>
            <a:ext cx="1303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Finalizar el registro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77440" y="4178216"/>
            <a:ext cx="975360" cy="378544"/>
          </a:xfrm>
          <a:prstGeom prst="straightConnector1">
            <a:avLst/>
          </a:prstGeom>
          <a:ln w="1270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56" y="1171378"/>
            <a:ext cx="5301344" cy="148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008938" y="1106734"/>
            <a:ext cx="2121602" cy="1385006"/>
          </a:xfrm>
          <a:prstGeom prst="straightConnector1">
            <a:avLst/>
          </a:prstGeom>
          <a:ln w="1270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71900" y="3200400"/>
            <a:ext cx="0" cy="662940"/>
          </a:xfrm>
          <a:prstGeom prst="straightConnector1">
            <a:avLst/>
          </a:prstGeom>
          <a:ln w="1270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9" name="TextBox 8"/>
          <p:cNvSpPr txBox="1"/>
          <p:nvPr/>
        </p:nvSpPr>
        <p:spPr>
          <a:xfrm>
            <a:off x="4518660" y="917462"/>
            <a:ext cx="15359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eliminar la invitación</a:t>
            </a:r>
          </a:p>
          <a:p>
            <a:pPr algn="l"/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reenviar mail</a:t>
            </a:r>
          </a:p>
        </p:txBody>
      </p:sp>
    </p:spTree>
    <p:extLst>
      <p:ext uri="{BB962C8B-B14F-4D97-AF65-F5344CB8AC3E}">
        <p14:creationId xmlns:p14="http://schemas.microsoft.com/office/powerpoint/2010/main" val="16492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1903771" cy="1102519"/>
          </a:xfrm>
        </p:spPr>
        <p:txBody>
          <a:bodyPr/>
          <a:lstStyle/>
          <a:p>
            <a:r>
              <a:rPr lang="es-CO" dirty="0"/>
              <a:t>Modificar texto de Notificaciones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839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Modificar el texto de la invitación a nuevo miembro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Objetivo:</a:t>
            </a:r>
          </a:p>
          <a:p>
            <a:pPr lvl="1"/>
            <a:r>
              <a:rPr lang="es-CO" dirty="0"/>
              <a:t>Modificar el mensaje de invitación que se acaba de enviar</a:t>
            </a:r>
          </a:p>
          <a:p>
            <a:pPr lvl="1"/>
            <a:r>
              <a:rPr lang="es-CO" dirty="0"/>
              <a:t>Identifique el mensaje en </a:t>
            </a:r>
            <a:r>
              <a:rPr lang="es-CO" dirty="0" err="1"/>
              <a:t>Settings</a:t>
            </a:r>
            <a:r>
              <a:rPr lang="es-CO" dirty="0"/>
              <a:t> &gt; </a:t>
            </a:r>
            <a:r>
              <a:rPr lang="es-CO" dirty="0" err="1"/>
              <a:t>Notifications</a:t>
            </a:r>
            <a:endParaRPr lang="es-CO" dirty="0"/>
          </a:p>
          <a:p>
            <a:pPr lvl="1"/>
            <a:r>
              <a:rPr lang="es-CO" dirty="0"/>
              <a:t>Modifique la redacción y realice un </a:t>
            </a:r>
            <a:r>
              <a:rPr lang="es-CO" dirty="0" err="1"/>
              <a:t>preview</a:t>
            </a:r>
            <a:r>
              <a:rPr lang="es-CO" dirty="0"/>
              <a:t> del nuevo mensaje</a:t>
            </a:r>
          </a:p>
          <a:p>
            <a:pPr lvl="1"/>
            <a:r>
              <a:rPr lang="es-CO" dirty="0"/>
              <a:t>Envíe una invitación al usuario </a:t>
            </a:r>
            <a:r>
              <a:rPr lang="es-CO" dirty="0" err="1"/>
              <a:t>taller-apic+nuevo</a:t>
            </a:r>
            <a:r>
              <a:rPr lang="es-CO" dirty="0"/>
              <a:t>&lt;id&gt;@vc-soft.com</a:t>
            </a:r>
          </a:p>
          <a:p>
            <a:pPr lvl="1"/>
            <a:endParaRPr lang="es-CO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18" y="2528570"/>
            <a:ext cx="3345060" cy="237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426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1903771" cy="1102519"/>
          </a:xfrm>
        </p:spPr>
        <p:txBody>
          <a:bodyPr/>
          <a:lstStyle/>
          <a:p>
            <a:r>
              <a:rPr lang="es-CO" dirty="0"/>
              <a:t>Importar </a:t>
            </a:r>
            <a:r>
              <a:rPr lang="es-CO" dirty="0" err="1"/>
              <a:t>drafts</a:t>
            </a:r>
            <a:r>
              <a:rPr lang="es-CO" dirty="0"/>
              <a:t>: API y Producto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877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Modificar el texto de la invitación a nuevo miembro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Objetivo:</a:t>
            </a:r>
          </a:p>
          <a:p>
            <a:pPr lvl="1"/>
            <a:r>
              <a:rPr lang="es-CO" dirty="0"/>
              <a:t>Importar un API y un producto </a:t>
            </a:r>
            <a:r>
              <a:rPr lang="es-CO" dirty="0" err="1"/>
              <a:t>draft</a:t>
            </a:r>
            <a:endParaRPr lang="es-CO" dirty="0"/>
          </a:p>
          <a:p>
            <a:pPr lvl="1"/>
            <a:r>
              <a:rPr lang="es-CO" dirty="0"/>
              <a:t>Lanzar ciclo de vida del producto</a:t>
            </a:r>
          </a:p>
          <a:p>
            <a:pPr lvl="1"/>
            <a:endParaRPr lang="es-CO" dirty="0"/>
          </a:p>
          <a:p>
            <a:r>
              <a:rPr lang="es-CO" dirty="0"/>
              <a:t>Actividad:</a:t>
            </a:r>
          </a:p>
          <a:p>
            <a:pPr lvl="1"/>
            <a:r>
              <a:rPr lang="es-CO" dirty="0"/>
              <a:t>Ingresar a </a:t>
            </a:r>
            <a:r>
              <a:rPr lang="es-CO" dirty="0" err="1"/>
              <a:t>APIMgr</a:t>
            </a:r>
            <a:endParaRPr lang="es-CO" dirty="0"/>
          </a:p>
          <a:p>
            <a:pPr lvl="1"/>
            <a:r>
              <a:rPr lang="es-CO" dirty="0"/>
              <a:t>Seleccionar </a:t>
            </a:r>
          </a:p>
        </p:txBody>
      </p:sp>
    </p:spTree>
    <p:extLst>
      <p:ext uri="{BB962C8B-B14F-4D97-AF65-F5344CB8AC3E}">
        <p14:creationId xmlns:p14="http://schemas.microsoft.com/office/powerpoint/2010/main" val="91719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Usuario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592892"/>
            <a:ext cx="8585834" cy="4158647"/>
          </a:xfrm>
        </p:spPr>
        <p:txBody>
          <a:bodyPr/>
          <a:lstStyle/>
          <a:p>
            <a:r>
              <a:rPr lang="es-CO" dirty="0"/>
              <a:t>Usuario de acceso a APIC</a:t>
            </a:r>
          </a:p>
          <a:p>
            <a:pPr lvl="1"/>
            <a:r>
              <a:rPr lang="es-CO" dirty="0"/>
              <a:t>Usuario: taller</a:t>
            </a:r>
          </a:p>
          <a:p>
            <a:pPr lvl="1"/>
            <a:r>
              <a:rPr lang="es-CO" dirty="0" err="1"/>
              <a:t>Password</a:t>
            </a:r>
            <a:r>
              <a:rPr lang="es-CO" dirty="0"/>
              <a:t>: Transbank2</a:t>
            </a:r>
          </a:p>
          <a:p>
            <a:pPr lvl="1"/>
            <a:endParaRPr lang="es-CO" dirty="0"/>
          </a:p>
          <a:p>
            <a:pPr lvl="1"/>
            <a:endParaRPr lang="es-CO" dirty="0"/>
          </a:p>
          <a:p>
            <a:pPr lvl="1"/>
            <a:endParaRPr lang="es-CO" dirty="0"/>
          </a:p>
          <a:p>
            <a:pPr lvl="1"/>
            <a:endParaRPr lang="es-CO" dirty="0"/>
          </a:p>
          <a:p>
            <a:r>
              <a:rPr lang="es-CO" dirty="0"/>
              <a:t>Recursos</a:t>
            </a:r>
          </a:p>
          <a:p>
            <a:pPr lvl="1"/>
            <a:r>
              <a:rPr lang="es-CO" dirty="0"/>
              <a:t>GIT: </a:t>
            </a:r>
          </a:p>
          <a:p>
            <a:pPr marL="457200" lvl="1" indent="0">
              <a:buNone/>
            </a:pPr>
            <a:r>
              <a:rPr lang="es-CO" dirty="0">
                <a:hlinkClick r:id="rId2"/>
              </a:rPr>
              <a:t>https://gitlab.com/vcsoft/vcsoft/apic-taller.git</a:t>
            </a:r>
            <a:r>
              <a:rPr lang="es-CO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43C4-E534-2649-9696-B8873770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59" y="1121524"/>
            <a:ext cx="4989389" cy="2125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635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Modificar el texto de la invitación a nuevo miembro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Objetivo:</a:t>
            </a:r>
          </a:p>
          <a:p>
            <a:pPr lvl="1"/>
            <a:r>
              <a:rPr lang="es-CO" dirty="0"/>
              <a:t>Importar un API y un producto </a:t>
            </a:r>
            <a:r>
              <a:rPr lang="es-CO" dirty="0" err="1"/>
              <a:t>draft</a:t>
            </a:r>
            <a:endParaRPr lang="es-CO" dirty="0"/>
          </a:p>
          <a:p>
            <a:pPr lvl="1"/>
            <a:r>
              <a:rPr lang="es-CO" dirty="0"/>
              <a:t>Lanzar ciclo de vida del producto</a:t>
            </a:r>
          </a:p>
          <a:p>
            <a:pPr lvl="1"/>
            <a:endParaRPr lang="es-CO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54" y="1838075"/>
            <a:ext cx="2667016" cy="29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125" y="2514599"/>
            <a:ext cx="2628224" cy="1689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24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Esperar la validación y confirme carga de API </a:t>
            </a:r>
            <a:r>
              <a:rPr lang="es-CO" dirty="0" err="1"/>
              <a:t>draft</a:t>
            </a:r>
            <a:endParaRPr lang="es-CO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70" y="771616"/>
            <a:ext cx="3549328" cy="2754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1" y="3663984"/>
            <a:ext cx="4620714" cy="1417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3931920" y="4291149"/>
            <a:ext cx="796834" cy="320040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3663" y="4118847"/>
            <a:ext cx="3595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activar el API, no se quiere crear Producto automático</a:t>
            </a:r>
          </a:p>
        </p:txBody>
      </p:sp>
    </p:spTree>
    <p:extLst>
      <p:ext uri="{BB962C8B-B14F-4D97-AF65-F5344CB8AC3E}">
        <p14:creationId xmlns:p14="http://schemas.microsoft.com/office/powerpoint/2010/main" val="1027642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0" y="765084"/>
            <a:ext cx="3987512" cy="2420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97" y="711926"/>
            <a:ext cx="2814552" cy="3120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57" y="3763410"/>
            <a:ext cx="2936286" cy="126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5447211" y="4284617"/>
            <a:ext cx="718458" cy="346166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98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2025691" cy="1102519"/>
          </a:xfrm>
        </p:spPr>
        <p:txBody>
          <a:bodyPr/>
          <a:lstStyle/>
          <a:p>
            <a:r>
              <a:rPr lang="es-CO" dirty="0"/>
              <a:t>Ajustar Permisos a Rol desarrollador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6300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Objetivo</a:t>
            </a:r>
          </a:p>
          <a:p>
            <a:pPr lvl="1"/>
            <a:r>
              <a:rPr lang="es-CO" dirty="0"/>
              <a:t>El rol desarrollador cuenta con demasiados privilegios</a:t>
            </a:r>
          </a:p>
          <a:p>
            <a:pPr lvl="1"/>
            <a:r>
              <a:rPr lang="es-CO" dirty="0"/>
              <a:t>Retirarle permisos de aprobación del ciclo de vida de Producto</a:t>
            </a:r>
          </a:p>
          <a:p>
            <a:pPr lvl="2"/>
            <a:r>
              <a:rPr lang="es-CO" dirty="0"/>
              <a:t>Revisar que logre solicitar </a:t>
            </a:r>
            <a:r>
              <a:rPr lang="es-CO" dirty="0" err="1"/>
              <a:t>Stage</a:t>
            </a:r>
            <a:r>
              <a:rPr lang="es-CO" dirty="0"/>
              <a:t> y </a:t>
            </a:r>
            <a:r>
              <a:rPr lang="es-CO" dirty="0" err="1"/>
              <a:t>Publish</a:t>
            </a:r>
            <a:r>
              <a:rPr lang="es-CO" dirty="0"/>
              <a:t> en el catálogo Pu</a:t>
            </a:r>
          </a:p>
          <a:p>
            <a:pPr lvl="1"/>
            <a:r>
              <a:rPr lang="es-CO" dirty="0"/>
              <a:t>Retirarle permiso de aprobación de APP de comercios</a:t>
            </a:r>
          </a:p>
          <a:p>
            <a:pPr lvl="1"/>
            <a:r>
              <a:rPr lang="es-CO" dirty="0"/>
              <a:t>Retirarle permiso de manejar </a:t>
            </a:r>
            <a:r>
              <a:rPr lang="es-CO" dirty="0" err="1"/>
              <a:t>APPs</a:t>
            </a:r>
            <a:r>
              <a:rPr lang="es-CO" dirty="0"/>
              <a:t> de comercios</a:t>
            </a:r>
          </a:p>
        </p:txBody>
      </p:sp>
    </p:spTree>
    <p:extLst>
      <p:ext uri="{BB962C8B-B14F-4D97-AF65-F5344CB8AC3E}">
        <p14:creationId xmlns:p14="http://schemas.microsoft.com/office/powerpoint/2010/main" val="4275048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Revisar y retirar los permisos solicitados</a:t>
            </a:r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9" y="730250"/>
            <a:ext cx="3615762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758983"/>
            <a:ext cx="3910807" cy="405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981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Ingresar con usuario y revisar comportamiento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Utilizar usuario “taller” contraseña “Transbank1”</a:t>
            </a:r>
          </a:p>
          <a:p>
            <a:pPr lvl="1"/>
            <a:r>
              <a:rPr lang="es-CO" dirty="0"/>
              <a:t>Cambiar a que sea usuario tipo desarrollador</a:t>
            </a:r>
          </a:p>
          <a:p>
            <a:pPr lvl="1"/>
            <a:r>
              <a:rPr lang="es-CO" dirty="0"/>
              <a:t>Ingresar y comprobar capacidad de solicitar </a:t>
            </a:r>
            <a:r>
              <a:rPr lang="es-CO" dirty="0" err="1"/>
              <a:t>Stage</a:t>
            </a:r>
            <a:r>
              <a:rPr lang="es-CO" dirty="0"/>
              <a:t> / </a:t>
            </a:r>
            <a:r>
              <a:rPr lang="es-CO" dirty="0" err="1"/>
              <a:t>Publish</a:t>
            </a:r>
            <a:endParaRPr lang="es-CO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9" y="1756529"/>
            <a:ext cx="2111692" cy="252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0" y="1972628"/>
            <a:ext cx="5614988" cy="124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673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Aplicar </a:t>
            </a:r>
            <a:r>
              <a:rPr lang="es-CO" dirty="0" err="1"/>
              <a:t>Fix</a:t>
            </a:r>
            <a:br>
              <a:rPr lang="es-CO" dirty="0"/>
            </a:br>
            <a:r>
              <a:rPr lang="es-CO" dirty="0"/>
              <a:t>APIC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958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Pasos de instalación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9" y="736600"/>
            <a:ext cx="3270682" cy="4159250"/>
          </a:xfrm>
          <a:prstGeom prst="rect">
            <a:avLst/>
          </a:pr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359996"/>
            <a:ext cx="3454400" cy="3318366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54450" y="839638"/>
            <a:ext cx="5073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latin typeface="Abel" panose="02000506030000020004" pitchFamily="2" charset="0"/>
                <a:hlinkClick r:id="rId4"/>
              </a:rPr>
              <a:t>https://git.tools.tbk.cl/projects/APIC/repos/apic2018419/browse</a:t>
            </a:r>
            <a:endParaRPr lang="es-CO" sz="14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92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11880" y="654537"/>
            <a:ext cx="5246894" cy="4158647"/>
          </a:xfrm>
        </p:spPr>
        <p:txBody>
          <a:bodyPr/>
          <a:lstStyle/>
          <a:p>
            <a:r>
              <a:rPr lang="es-CO" dirty="0"/>
              <a:t>Artefactos requeridos</a:t>
            </a:r>
          </a:p>
          <a:p>
            <a:pPr lvl="1"/>
            <a:r>
              <a:rPr lang="es-CO" sz="1600" dirty="0"/>
              <a:t>Acceso a </a:t>
            </a:r>
            <a:r>
              <a:rPr lang="es-CO" sz="1600" dirty="0" err="1"/>
              <a:t>cluster</a:t>
            </a:r>
            <a:r>
              <a:rPr lang="es-CO" sz="1600" dirty="0"/>
              <a:t> EKS.</a:t>
            </a:r>
          </a:p>
          <a:p>
            <a:pPr lvl="1"/>
            <a:r>
              <a:rPr lang="es-CO" sz="1600" dirty="0"/>
              <a:t>Elementos de instalación inicial del ambiente IBM API Connect.</a:t>
            </a:r>
          </a:p>
          <a:p>
            <a:pPr lvl="1"/>
            <a:r>
              <a:rPr lang="es-CO" sz="1600" dirty="0"/>
              <a:t>Permisos de instalación o ejecución de los siguientes comandos (</a:t>
            </a:r>
            <a:r>
              <a:rPr lang="es-CO" sz="1600" dirty="0" err="1"/>
              <a:t>apicup</a:t>
            </a:r>
            <a:r>
              <a:rPr lang="es-CO" sz="1600" dirty="0"/>
              <a:t>, </a:t>
            </a:r>
            <a:r>
              <a:rPr lang="es-CO" sz="1600" dirty="0" err="1"/>
              <a:t>kubectl</a:t>
            </a:r>
            <a:r>
              <a:rPr lang="es-CO" sz="1600" dirty="0"/>
              <a:t>, </a:t>
            </a:r>
            <a:r>
              <a:rPr lang="es-CO" sz="1600" dirty="0" err="1"/>
              <a:t>aws</a:t>
            </a:r>
            <a:r>
              <a:rPr lang="es-CO" sz="1600" dirty="0"/>
              <a:t>, </a:t>
            </a:r>
            <a:r>
              <a:rPr lang="es-CO" sz="1600" dirty="0" err="1"/>
              <a:t>helm</a:t>
            </a:r>
            <a:r>
              <a:rPr lang="es-CO" sz="1600" dirty="0"/>
              <a:t>, </a:t>
            </a:r>
            <a:r>
              <a:rPr lang="es-CO" sz="1600" dirty="0" err="1"/>
              <a:t>git</a:t>
            </a:r>
            <a:r>
              <a:rPr lang="es-CO" sz="1600" dirty="0"/>
              <a:t>, </a:t>
            </a:r>
            <a:r>
              <a:rPr lang="es-CO" sz="1600" dirty="0" err="1"/>
              <a:t>python</a:t>
            </a:r>
            <a:r>
              <a:rPr lang="es-CO" sz="1600" dirty="0"/>
              <a:t> 2.7)</a:t>
            </a:r>
          </a:p>
          <a:p>
            <a:pPr lvl="1"/>
            <a:r>
              <a:rPr lang="es-CO" sz="1600" dirty="0"/>
              <a:t>El ambiente IBM API Connect se debe encontrar en total funcionamiento.</a:t>
            </a:r>
          </a:p>
          <a:p>
            <a:pPr lvl="1"/>
            <a:r>
              <a:rPr lang="es-CO" sz="1600" dirty="0"/>
              <a:t>Permisos de clone, </a:t>
            </a:r>
            <a:r>
              <a:rPr lang="es-CO" sz="1600" dirty="0" err="1"/>
              <a:t>push</a:t>
            </a:r>
            <a:r>
              <a:rPr lang="es-CO" sz="1600" dirty="0"/>
              <a:t> y </a:t>
            </a:r>
            <a:r>
              <a:rPr lang="es-CO" sz="1600" dirty="0" err="1"/>
              <a:t>pull</a:t>
            </a:r>
            <a:r>
              <a:rPr lang="es-CO" sz="1600" dirty="0"/>
              <a:t> en repositorio GIT del ambiente.</a:t>
            </a:r>
          </a:p>
          <a:p>
            <a:pPr lvl="1"/>
            <a:r>
              <a:rPr lang="es-CO" sz="1600" dirty="0"/>
              <a:t>Imágenes de nueva versión de firmware.</a:t>
            </a:r>
          </a:p>
          <a:p>
            <a:pPr lvl="1"/>
            <a:r>
              <a:rPr lang="es-CO" sz="1600" dirty="0" err="1"/>
              <a:t>Apicup</a:t>
            </a:r>
            <a:r>
              <a:rPr lang="es-CO" sz="1600" dirty="0"/>
              <a:t> correspondiente a la versión actual y nueva.</a:t>
            </a:r>
          </a:p>
          <a:p>
            <a:pPr lvl="1"/>
            <a:endParaRPr lang="es-C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6" y="822959"/>
            <a:ext cx="3036143" cy="3885609"/>
          </a:xfrm>
          <a:prstGeom prst="rect">
            <a:avLst/>
          </a:pr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91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sz="1800" dirty="0"/>
              <a:t>Elementos a Instalar</a:t>
            </a:r>
          </a:p>
          <a:p>
            <a:pPr lvl="1"/>
            <a:r>
              <a:rPr lang="es-CO" sz="1600" dirty="0" err="1"/>
              <a:t>Kubectl</a:t>
            </a:r>
            <a:r>
              <a:rPr lang="es-CO" sz="1600" dirty="0"/>
              <a:t> </a:t>
            </a:r>
          </a:p>
          <a:p>
            <a:pPr lvl="1"/>
            <a:r>
              <a:rPr lang="es-CO" sz="1600" dirty="0">
                <a:hlinkClick r:id="rId2"/>
              </a:rPr>
              <a:t>https://docs.aws.amazon.com/eks/latest/userguide/install-kubectl.html</a:t>
            </a:r>
            <a:endParaRPr lang="es-CO" sz="1600" dirty="0"/>
          </a:p>
          <a:p>
            <a:pPr lvl="1"/>
            <a:r>
              <a:rPr lang="es-CO" sz="1600" dirty="0"/>
              <a:t>En </a:t>
            </a:r>
            <a:r>
              <a:rPr lang="es-CO" sz="1600" dirty="0" err="1"/>
              <a:t>Window</a:t>
            </a:r>
            <a:r>
              <a:rPr lang="es-CO" sz="1600" dirty="0"/>
              <a:t> </a:t>
            </a:r>
            <a:r>
              <a:rPr lang="es-CO" sz="1600" dirty="0">
                <a:hlinkClick r:id="rId3"/>
              </a:rPr>
              <a:t>https://kubernetes.io/docs/tasks/tools/install-kubectl/#install-kubectl-on-windows</a:t>
            </a:r>
            <a:endParaRPr lang="es-CO" sz="1600" dirty="0"/>
          </a:p>
          <a:p>
            <a:pPr lvl="1"/>
            <a:endParaRPr lang="es-CO" sz="1600" dirty="0"/>
          </a:p>
          <a:p>
            <a:r>
              <a:rPr lang="es-CO" sz="1800" dirty="0"/>
              <a:t>AWS CLI</a:t>
            </a:r>
          </a:p>
          <a:p>
            <a:pPr lvl="1"/>
            <a:r>
              <a:rPr lang="es-CO" sz="1600" dirty="0" err="1"/>
              <a:t>Aws</a:t>
            </a:r>
            <a:r>
              <a:rPr lang="es-CO" sz="1600" dirty="0"/>
              <a:t> CLI </a:t>
            </a:r>
          </a:p>
          <a:p>
            <a:pPr lvl="1"/>
            <a:r>
              <a:rPr lang="es-CO" sz="1600" dirty="0">
                <a:hlinkClick r:id="rId4"/>
              </a:rPr>
              <a:t>https://docs.aws.amazon.com/cli/latest/userguide/install-windows.html</a:t>
            </a:r>
            <a:endParaRPr lang="es-CO" sz="1600" dirty="0"/>
          </a:p>
          <a:p>
            <a:pPr lvl="1"/>
            <a:r>
              <a:rPr lang="es-CO" sz="1600" dirty="0">
                <a:hlinkClick r:id="rId5"/>
              </a:rPr>
              <a:t>https://s3.amazonaws.com/aws-cli/AWSCLI64PY3.msi</a:t>
            </a:r>
            <a:r>
              <a:rPr lang="es-CO" sz="1600" dirty="0"/>
              <a:t> </a:t>
            </a:r>
          </a:p>
          <a:p>
            <a:endParaRPr lang="es-CO" sz="1800" dirty="0"/>
          </a:p>
          <a:p>
            <a:r>
              <a:rPr lang="es-CO" sz="1800" dirty="0"/>
              <a:t>APIC</a:t>
            </a:r>
          </a:p>
          <a:p>
            <a:pPr lvl="1"/>
            <a:r>
              <a:rPr lang="es-CO" sz="1600" dirty="0">
                <a:hlinkClick r:id="rId6"/>
              </a:rPr>
              <a:t>http://www.vc-soft.com/downloads/IBM-APIC/</a:t>
            </a:r>
            <a:endParaRPr lang="es-CO" sz="1600" dirty="0"/>
          </a:p>
          <a:p>
            <a:pPr lvl="1"/>
            <a:r>
              <a:rPr lang="es-CO" sz="1600" dirty="0">
                <a:hlinkClick r:id="rId7"/>
              </a:rPr>
              <a:t>https://integrationsuperhero.github.io/techcon2020/APICDevJam/</a:t>
            </a:r>
            <a:r>
              <a:rPr lang="es-CO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0512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Contenido GIT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651" y="707390"/>
            <a:ext cx="3007157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765" y="152400"/>
            <a:ext cx="3662489" cy="4832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639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Revisión de </a:t>
            </a:r>
            <a:r>
              <a:rPr lang="es-CO" dirty="0" err="1"/>
              <a:t>Backups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Backups</a:t>
            </a:r>
            <a:r>
              <a:rPr lang="es-CO" dirty="0"/>
              <a:t> internos</a:t>
            </a:r>
          </a:p>
          <a:p>
            <a:endParaRPr lang="es-CO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9597" y="1130935"/>
            <a:ext cx="4373245" cy="51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93219"/>
            <a:ext cx="8501698" cy="53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11268"/>
            <a:ext cx="9035098" cy="107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37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Fix</a:t>
            </a:r>
            <a:r>
              <a:rPr lang="es-CO" dirty="0"/>
              <a:t> Central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Descargar imágenes Docker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Descargar </a:t>
            </a:r>
            <a:r>
              <a:rPr lang="es-CO" b="1" dirty="0" err="1"/>
              <a:t>apicup</a:t>
            </a:r>
            <a:endParaRPr lang="es-CO" b="1" dirty="0"/>
          </a:p>
          <a:p>
            <a:endParaRPr lang="es-CO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2080" y="1107440"/>
            <a:ext cx="5486400" cy="129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347085"/>
            <a:ext cx="5486400" cy="97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0025" y="4104005"/>
            <a:ext cx="233807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2549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Nuevo registro de Imágenes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2517" y="654050"/>
            <a:ext cx="4597065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1392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Ejecución de APICUP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9145" y="1324151"/>
            <a:ext cx="7323809" cy="281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9846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Ejecutar cambio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46917"/>
            <a:ext cx="8534924" cy="1593363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apicup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subsys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install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mgmt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--debug &amp;&gt; mgmt_debug_upgrade.log</a:t>
            </a:r>
            <a:endParaRPr lang="es-CO" sz="16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apicup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subsys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install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als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--debug &amp;&gt; analytics_debug_upgrade.log</a:t>
            </a:r>
            <a:endParaRPr lang="es-CO" sz="16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apicup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subsys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install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ptl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--debug &amp;&gt; portal_debug_upgrade.log</a:t>
            </a:r>
            <a:endParaRPr lang="es-CO" sz="16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apicup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subsys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install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gwy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--debug &amp;&gt; gwy_debug_upgrade.log</a:t>
            </a:r>
            <a:endParaRPr lang="es-CO" sz="16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CO" dirty="0">
              <a:solidFill>
                <a:srgbClr val="92D05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73" y="2800668"/>
            <a:ext cx="2846387" cy="112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" y="2560320"/>
            <a:ext cx="24352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Desasociar y volver a asociar Analítica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/>
          <a:srcRect r="25696" b="12509"/>
          <a:stretch/>
        </p:blipFill>
        <p:spPr bwMode="auto">
          <a:xfrm>
            <a:off x="4295775" y="2687278"/>
            <a:ext cx="4170045" cy="2178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611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Actualizar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Actualizar todas las definiciones en GIT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¿Listo? </a:t>
            </a:r>
          </a:p>
          <a:p>
            <a:pPr lvl="1"/>
            <a:r>
              <a:rPr lang="es-CO" dirty="0"/>
              <a:t>Faltan los DataPower 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4" name="TextBox 3"/>
          <p:cNvSpPr txBox="1"/>
          <p:nvPr/>
        </p:nvSpPr>
        <p:spPr>
          <a:xfrm>
            <a:off x="1249680" y="1386840"/>
            <a:ext cx="6568440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algn="l"/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-m “Actualización a FIX 2018.4.2.x"</a:t>
            </a:r>
          </a:p>
          <a:p>
            <a:pPr algn="l"/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push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origin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DEV</a:t>
            </a:r>
          </a:p>
        </p:txBody>
      </p:sp>
      <p:sp>
        <p:nvSpPr>
          <p:cNvPr id="5" name="Explosion 2 4"/>
          <p:cNvSpPr/>
          <p:nvPr/>
        </p:nvSpPr>
        <p:spPr>
          <a:xfrm>
            <a:off x="6256020" y="1969978"/>
            <a:ext cx="2987040" cy="944880"/>
          </a:xfrm>
          <a:prstGeom prst="irregularSeal2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s-CO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Importante</a:t>
            </a:r>
            <a:endParaRPr lang="es-CO" sz="11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54" y="2649624"/>
            <a:ext cx="3916146" cy="4987751"/>
          </a:xfrm>
          <a:prstGeom prst="rect">
            <a:avLst/>
          </a:pr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62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Taller</a:t>
            </a:r>
            <a:br>
              <a:rPr lang="es-CO" dirty="0"/>
            </a:br>
            <a:r>
              <a:rPr lang="es-CO" dirty="0"/>
              <a:t>Revisión </a:t>
            </a:r>
            <a:r>
              <a:rPr lang="es-CO" sz="2000" dirty="0"/>
              <a:t>documentación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8734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Taller inicial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54537"/>
            <a:ext cx="3524250" cy="4158647"/>
          </a:xfrm>
        </p:spPr>
        <p:txBody>
          <a:bodyPr/>
          <a:lstStyle/>
          <a:p>
            <a:r>
              <a:rPr lang="es-CO" dirty="0"/>
              <a:t>Objetivo</a:t>
            </a:r>
            <a:endParaRPr lang="es-CO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s-CO" dirty="0"/>
              <a:t>Conocer la documentación oficial de producto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s-CO" sz="1800" dirty="0"/>
              <a:t>Identificar y revisar documentación de producto y de la instalación</a:t>
            </a:r>
          </a:p>
          <a:p>
            <a:endParaRPr lang="es-CO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50" y="662305"/>
            <a:ext cx="5212290" cy="403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650983"/>
            <a:ext cx="771281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s-CO" sz="1600" dirty="0">
                <a:latin typeface="Abel" panose="02000506030000020004" pitchFamily="2" charset="0"/>
                <a:hlinkClick r:id="rId3"/>
              </a:rPr>
              <a:t>https://www.ibm.com/support/knowledgecenter/SSMNED_2018/mapfiles/getting_started.html</a:t>
            </a:r>
            <a:endParaRPr lang="es-CO" sz="1600" dirty="0">
              <a:latin typeface="Abel" panose="02000506030000020004" pitchFamily="2" charset="0"/>
            </a:endParaRPr>
          </a:p>
          <a:p>
            <a:pPr algn="l"/>
            <a:endParaRPr lang="es-CO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3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Confluence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54537"/>
            <a:ext cx="2419350" cy="4158647"/>
          </a:xfrm>
        </p:spPr>
        <p:txBody>
          <a:bodyPr/>
          <a:lstStyle/>
          <a:p>
            <a:r>
              <a:rPr lang="es-CO" sz="1600" dirty="0"/>
              <a:t>Arquitectura Tecnológica</a:t>
            </a:r>
          </a:p>
          <a:p>
            <a:pPr lvl="1"/>
            <a:r>
              <a:rPr lang="es-CO" sz="1400" dirty="0"/>
              <a:t>APIC Implantación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80" y="568788"/>
            <a:ext cx="6311814" cy="4216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88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2010451" cy="1102519"/>
          </a:xfrm>
        </p:spPr>
        <p:txBody>
          <a:bodyPr/>
          <a:lstStyle/>
          <a:p>
            <a:r>
              <a:rPr lang="es-CO" dirty="0" err="1"/>
              <a:t>CloudMgr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8539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Documentación Instalación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" y="707390"/>
            <a:ext cx="5154798" cy="313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323" y="3186112"/>
            <a:ext cx="31908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658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Actividades Administrativas y Elementos APIC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1" y="737870"/>
            <a:ext cx="2446617" cy="41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49" y="1074419"/>
            <a:ext cx="4681094" cy="3751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289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DPOD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707" y="654050"/>
            <a:ext cx="5230685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956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Knowledge</a:t>
            </a:r>
            <a:r>
              <a:rPr lang="es-CO" dirty="0"/>
              <a:t> Center DPOD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46" y="654050"/>
            <a:ext cx="5105407" cy="4159250"/>
          </a:xfrm>
          <a:prstGeom prst="rect">
            <a:avLst/>
          </a:pr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098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" y="609405"/>
            <a:ext cx="6640830" cy="1906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1" y="2145356"/>
            <a:ext cx="7486332" cy="2920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601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Taller </a:t>
            </a:r>
            <a:br>
              <a:rPr lang="es-CO" dirty="0"/>
            </a:br>
            <a:r>
              <a:rPr lang="es-CO" dirty="0"/>
              <a:t>APIC CLI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9031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Taller APIC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Realizar operaciones administrativas por línea de comando</a:t>
            </a:r>
          </a:p>
          <a:p>
            <a:pPr lvl="1"/>
            <a:r>
              <a:rPr lang="es-CO" dirty="0"/>
              <a:t>Descargar APIC</a:t>
            </a:r>
          </a:p>
          <a:p>
            <a:pPr lvl="1"/>
            <a:r>
              <a:rPr lang="es-CO" dirty="0"/>
              <a:t>Ejecutar APIC </a:t>
            </a:r>
            <a:r>
              <a:rPr lang="es-CO" dirty="0" err="1"/>
              <a:t>login</a:t>
            </a:r>
            <a:endParaRPr lang="es-CO" dirty="0"/>
          </a:p>
        </p:txBody>
      </p:sp>
      <p:sp>
        <p:nvSpPr>
          <p:cNvPr id="7" name="Rectangle 6"/>
          <p:cNvSpPr/>
          <p:nvPr/>
        </p:nvSpPr>
        <p:spPr>
          <a:xfrm>
            <a:off x="1064625" y="1748184"/>
            <a:ext cx="4218670" cy="17235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PS C:\Users\jaime_000&gt;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apic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login</a:t>
            </a:r>
            <a:endParaRPr lang="es-CO" sz="1100" dirty="0">
              <a:solidFill>
                <a:srgbClr val="A6F785"/>
              </a:solidFill>
              <a:latin typeface="Consolas" panose="020B0609020204030204" pitchFamily="49" charset="0"/>
            </a:endParaRPr>
          </a:p>
          <a:p>
            <a:pPr algn="l"/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your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API Connect </a:t>
            </a:r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credentials</a:t>
            </a:r>
            <a:endParaRPr lang="es-CO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l"/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Server? 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apim.apic.dev1.tbk.cl</a:t>
            </a:r>
          </a:p>
          <a:p>
            <a:pPr algn="l"/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Realm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?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provider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/default-idp-2</a:t>
            </a:r>
          </a:p>
          <a:p>
            <a:pPr algn="l"/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Username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?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tallerAdmin</a:t>
            </a:r>
            <a:endParaRPr lang="es-CO" sz="1100" dirty="0">
              <a:solidFill>
                <a:srgbClr val="A6F785"/>
              </a:solidFill>
              <a:latin typeface="Consolas" panose="020B0609020204030204" pitchFamily="49" charset="0"/>
            </a:endParaRPr>
          </a:p>
          <a:p>
            <a:pPr algn="l"/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Password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?</a:t>
            </a:r>
          </a:p>
          <a:p>
            <a:pPr algn="l"/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Logged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into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apim.apic.dev1.tbk.cl </a:t>
            </a:r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successfully</a:t>
            </a:r>
            <a:endParaRPr lang="es-CO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l"/>
            <a:br>
              <a:rPr lang="es-CO" sz="1100" dirty="0">
                <a:solidFill>
                  <a:schemeClr val="bg1">
                    <a:lumMod val="85000"/>
                  </a:schemeClr>
                </a:solidFill>
              </a:rPr>
            </a:br>
            <a:endParaRPr lang="es-CO" dirty="0">
              <a:solidFill>
                <a:schemeClr val="bg1">
                  <a:lumMod val="85000"/>
                </a:schemeClr>
              </a:solidFill>
              <a:effectLst/>
              <a:latin typeface="DIN Offc"/>
              <a:ea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4624" y="3704113"/>
            <a:ext cx="5884815" cy="261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apic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drafts:list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 --server apim.apic.dev1.tbk.cl --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org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transbank</a:t>
            </a:r>
            <a:endParaRPr lang="es-CO" sz="1100" dirty="0">
              <a:solidFill>
                <a:srgbClr val="A6F78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40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50936"/>
            <a:ext cx="8534400" cy="296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495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0853" y="1813497"/>
            <a:ext cx="8458198" cy="12366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noAutofit/>
          </a:bodyPr>
          <a:lstStyle/>
          <a:p>
            <a:pPr algn="l"/>
            <a:endParaRPr lang="es-CO" dirty="0">
              <a:solidFill>
                <a:schemeClr val="bg1">
                  <a:lumMod val="85000"/>
                </a:schemeClr>
              </a:solidFill>
              <a:effectLst/>
              <a:latin typeface="DIN Offc"/>
              <a:ea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Obtenga la lista de organizaciones actuales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pPr marL="0" indent="0">
              <a:buNone/>
            </a:pPr>
            <a:r>
              <a:rPr lang="es-CO" sz="1200" dirty="0" err="1">
                <a:solidFill>
                  <a:srgbClr val="A6F785"/>
                </a:solidFill>
                <a:latin typeface="Consolas" panose="020B0609020204030204" pitchFamily="49" charset="0"/>
              </a:rPr>
              <a:t>apic</a:t>
            </a:r>
            <a:r>
              <a:rPr lang="es-CO" sz="1200" dirty="0">
                <a:solidFill>
                  <a:srgbClr val="A6F785"/>
                </a:solidFill>
                <a:latin typeface="Consolas" panose="020B0609020204030204" pitchFamily="49" charset="0"/>
              </a:rPr>
              <a:t> </a:t>
            </a:r>
            <a:r>
              <a:rPr lang="es-CO" sz="1200" dirty="0" err="1">
                <a:solidFill>
                  <a:srgbClr val="A6F785"/>
                </a:solidFill>
                <a:latin typeface="Consolas" panose="020B0609020204030204" pitchFamily="49" charset="0"/>
              </a:rPr>
              <a:t>consumer-orgs:list</a:t>
            </a:r>
            <a:r>
              <a:rPr lang="es-CO" sz="1200" dirty="0">
                <a:solidFill>
                  <a:srgbClr val="A6F785"/>
                </a:solidFill>
                <a:latin typeface="Consolas" panose="020B0609020204030204" pitchFamily="49" charset="0"/>
              </a:rPr>
              <a:t>  -c publico -o </a:t>
            </a:r>
            <a:r>
              <a:rPr lang="es-CO" sz="1200" dirty="0" err="1">
                <a:solidFill>
                  <a:srgbClr val="A6F785"/>
                </a:solidFill>
                <a:latin typeface="Consolas" panose="020B0609020204030204" pitchFamily="49" charset="0"/>
              </a:rPr>
              <a:t>transbank</a:t>
            </a:r>
            <a:r>
              <a:rPr lang="es-CO" sz="1200" dirty="0">
                <a:solidFill>
                  <a:srgbClr val="A6F785"/>
                </a:solidFill>
                <a:latin typeface="Consolas" panose="020B0609020204030204" pitchFamily="49" charset="0"/>
              </a:rPr>
              <a:t> -s https://apim.apic.dev1.tbk.cl/  --</a:t>
            </a:r>
            <a:r>
              <a:rPr lang="es-CO" sz="1200" dirty="0" err="1">
                <a:solidFill>
                  <a:srgbClr val="A6F785"/>
                </a:solidFill>
                <a:latin typeface="Consolas" panose="020B0609020204030204" pitchFamily="49" charset="0"/>
              </a:rPr>
              <a:t>format</a:t>
            </a:r>
            <a:r>
              <a:rPr lang="es-CO" sz="1200" dirty="0">
                <a:solidFill>
                  <a:srgbClr val="A6F785"/>
                </a:solidFill>
                <a:latin typeface="Consolas" panose="020B0609020204030204" pitchFamily="49" charset="0"/>
              </a:rPr>
              <a:t> </a:t>
            </a:r>
            <a:r>
              <a:rPr lang="es-CO" sz="1200" dirty="0" err="1">
                <a:solidFill>
                  <a:srgbClr val="A6F785"/>
                </a:solidFill>
                <a:latin typeface="Consolas" panose="020B0609020204030204" pitchFamily="49" charset="0"/>
              </a:rPr>
              <a:t>json</a:t>
            </a:r>
            <a:endParaRPr lang="es-CO" sz="1200" dirty="0">
              <a:solidFill>
                <a:srgbClr val="A6F785"/>
              </a:solidFill>
              <a:latin typeface="Consolas" panose="020B0609020204030204" pitchFamily="49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01271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Ajustes </a:t>
            </a:r>
            <a:br>
              <a:rPr lang="es-CO" dirty="0"/>
            </a:br>
            <a:r>
              <a:rPr lang="es-CO" dirty="0"/>
              <a:t>Portal Consumidores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207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Entidades gobernadas en API Connect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43" y="654050"/>
            <a:ext cx="3529563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9175" y="316492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anose="020B05020500000200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Catálogos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2835" y="3486627"/>
            <a:ext cx="1155190" cy="180498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92835" y="3019425"/>
            <a:ext cx="1155190" cy="188357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3" name="Rounded Rectangle 2"/>
          <p:cNvSpPr/>
          <p:nvPr/>
        </p:nvSpPr>
        <p:spPr>
          <a:xfrm>
            <a:off x="3985260" y="876300"/>
            <a:ext cx="3108960" cy="807720"/>
          </a:xfrm>
          <a:prstGeom prst="roundRect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38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Administración Portal </a:t>
            </a:r>
            <a:r>
              <a:rPr lang="es-CO" dirty="0" err="1"/>
              <a:t>Developers</a:t>
            </a:r>
            <a:endParaRPr lang="es-CO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93406"/>
            <a:ext cx="8534400" cy="388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712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43" y="654050"/>
            <a:ext cx="6999013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223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95730"/>
            <a:ext cx="8534400" cy="267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2565400"/>
            <a:ext cx="3517900" cy="1352550"/>
          </a:xfrm>
          <a:prstGeom prst="roundRect">
            <a:avLst>
              <a:gd name="adj" fmla="val 8260"/>
            </a:avLst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864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Code</a:t>
            </a:r>
            <a:r>
              <a:rPr lang="es-CO" dirty="0"/>
              <a:t> </a:t>
            </a:r>
            <a:r>
              <a:rPr lang="es-CO" dirty="0" err="1"/>
              <a:t>Snippets</a:t>
            </a:r>
            <a:endParaRPr lang="es-CO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24" y="837935"/>
            <a:ext cx="6096851" cy="379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275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Comentarios Finales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6973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Comentarios de cierre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Comentarios y sugerencias al correo:</a:t>
            </a:r>
          </a:p>
          <a:p>
            <a:pPr lvl="1"/>
            <a:r>
              <a:rPr lang="en-US" u="sng" dirty="0">
                <a:hlinkClick r:id="rId2"/>
              </a:rPr>
              <a:t>taller-apic@vc-soft.com</a:t>
            </a:r>
            <a:endParaRPr lang="en-US" u="sng" dirty="0"/>
          </a:p>
          <a:p>
            <a:pPr lvl="1"/>
            <a:endParaRPr lang="en-US" u="sng" dirty="0"/>
          </a:p>
          <a:p>
            <a:r>
              <a:rPr lang="en-US" dirty="0" err="1"/>
              <a:t>Encuesta</a:t>
            </a:r>
            <a:r>
              <a:rPr lang="en-US" dirty="0"/>
              <a:t>:</a:t>
            </a:r>
          </a:p>
          <a:p>
            <a:pPr lvl="1"/>
            <a:r>
              <a:rPr lang="es-CO" dirty="0">
                <a:hlinkClick r:id="rId3"/>
              </a:rPr>
              <a:t>https://forms.gle/BDSjsA8ZTuZqcYMs6</a:t>
            </a:r>
            <a:r>
              <a:rPr lang="es-CO" dirty="0"/>
              <a:t>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38" y="701040"/>
            <a:ext cx="3634147" cy="420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6550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3624" y="1427067"/>
            <a:ext cx="4322016" cy="224676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sz="14000" dirty="0">
                <a:latin typeface="Gill Sans Ultra Bold" panose="020B0A02020104020203" pitchFamily="34" charset="0"/>
                <a:ea typeface="Adobe Fan Heiti Std B" pitchFamily="34" charset="-128"/>
              </a:rPr>
              <a:t>AP</a:t>
            </a:r>
            <a:r>
              <a:rPr lang="es-ES" sz="14000" dirty="0">
                <a:solidFill>
                  <a:srgbClr val="468AB8"/>
                </a:solidFill>
                <a:latin typeface="Gill Sans Ultra Bold" panose="020B0A02020104020203" pitchFamily="34" charset="0"/>
                <a:ea typeface="Adobe Fan Heiti Std B" pitchFamily="34" charset="-128"/>
              </a:rPr>
              <a:t>I</a:t>
            </a:r>
            <a:endParaRPr lang="es-CO" sz="14000" dirty="0">
              <a:latin typeface="Gill Sans Ultra Bold" panose="020B0A02020104020203" pitchFamily="34" charset="0"/>
            </a:endParaRPr>
          </a:p>
        </p:txBody>
      </p:sp>
      <p:pic>
        <p:nvPicPr>
          <p:cNvPr id="537603" name="Picture 4" descr="SOA-Experts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C1C1C1"/>
              </a:clrFrom>
              <a:clrTo>
                <a:srgbClr val="C1C1C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0928" y="1794923"/>
            <a:ext cx="64885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290946" y="586656"/>
            <a:ext cx="6851073" cy="21669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ES" sz="160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361112" y="2185363"/>
            <a:ext cx="18902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Argentina S.A.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Luis María Campos 134 10°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Tel.: (54-11) 5258 2374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:(54 9 11) 3236 9775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Buenos Aires, Argentina</a:t>
            </a:r>
          </a:p>
          <a:p>
            <a:pPr algn="l"/>
            <a:endParaRPr lang="en-US" sz="1000" dirty="0">
              <a:solidFill>
                <a:srgbClr val="4D4D4D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361113" y="3082648"/>
            <a:ext cx="1890261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 S.A.S.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Calle 100 No 17A - 36 Of. 601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Tel: (57-1) 621 9348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 315 343 3919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Bogotá, Colombia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13" y="1674945"/>
            <a:ext cx="1806142" cy="530982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361113" y="4017830"/>
            <a:ext cx="1947969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it-IT" sz="1000" b="1" dirty="0">
                <a:solidFill>
                  <a:srgbClr val="4D4D4D"/>
                </a:solidFill>
              </a:rPr>
              <a:t>VCSOFT Chile S.A.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Francisco Antonio Encina 1781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Tel: (56-2) 28171983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Cel:(56-9) 6288 5114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Santiago, Chile</a:t>
            </a:r>
          </a:p>
        </p:txBody>
      </p:sp>
    </p:spTree>
    <p:extLst>
      <p:ext uri="{BB962C8B-B14F-4D97-AF65-F5344CB8AC3E}">
        <p14:creationId xmlns:p14="http://schemas.microsoft.com/office/powerpoint/2010/main" val="372009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Ingresar a </a:t>
            </a:r>
            <a:r>
              <a:rPr lang="es-CO" dirty="0" err="1"/>
              <a:t>CloudManager</a:t>
            </a:r>
            <a:endParaRPr lang="es-CO" dirty="0"/>
          </a:p>
        </p:txBody>
      </p:sp>
      <p:sp>
        <p:nvSpPr>
          <p:cNvPr id="4" name="Rectangle 3"/>
          <p:cNvSpPr/>
          <p:nvPr/>
        </p:nvSpPr>
        <p:spPr>
          <a:xfrm>
            <a:off x="40268" y="4679616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2"/>
              </a:rPr>
              <a:t>https://cloud.apic.dev1.tbk.cl/admin/</a:t>
            </a:r>
            <a:r>
              <a:rPr lang="es-CO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7D0701-6786-FF4D-862C-08702C556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9423" y="633538"/>
            <a:ext cx="5405154" cy="38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1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Recursos en API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Repositorio de Usuarios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A0670-DDC3-C544-B1EC-01E2B162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48" y="1022624"/>
            <a:ext cx="5660704" cy="37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8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80122"/>
            <a:ext cx="8534400" cy="3707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12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2010451" cy="1102519"/>
          </a:xfrm>
        </p:spPr>
        <p:txBody>
          <a:bodyPr/>
          <a:lstStyle/>
          <a:p>
            <a:r>
              <a:rPr lang="es-CO" dirty="0"/>
              <a:t>Taller</a:t>
            </a:r>
            <a:br>
              <a:rPr lang="es-CO" dirty="0"/>
            </a:br>
            <a:r>
              <a:rPr lang="es-CO" dirty="0"/>
              <a:t>Crear usuario</a:t>
            </a:r>
            <a:br>
              <a:rPr lang="es-CO" dirty="0"/>
            </a:br>
            <a:r>
              <a:rPr lang="es-CO" dirty="0" err="1"/>
              <a:t>APIMgr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2818783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ersonaliz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FF0000"/>
          </a:solidFill>
        </a:ln>
      </a:spPr>
      <a:bodyPr rtlCol="0" anchor="ctr">
        <a:noAutofit/>
      </a:bodyPr>
      <a:lstStyle>
        <a:defPPr algn="ctr">
          <a:defRPr sz="1100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>
        <a:ln w="12700">
          <a:solidFill>
            <a:srgbClr val="7F98D7"/>
          </a:solidFill>
          <a:tailEnd type="arrow"/>
        </a:ln>
      </a:spPr>
      <a:bodyPr/>
      <a:lstStyle/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lnDef>
    <a:txDef>
      <a:spPr>
        <a:noFill/>
      </a:spPr>
      <a:bodyPr wrap="none" rtlCol="0">
        <a:spAutoFit/>
      </a:bodyPr>
      <a:lstStyle>
        <a:defPPr algn="l">
          <a:defRPr sz="105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198038</TotalTime>
  <Words>1004</Words>
  <Application>Microsoft Macintosh PowerPoint</Application>
  <PresentationFormat>On-screen Show (16:9)</PresentationFormat>
  <Paragraphs>190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Abel</vt:lpstr>
      <vt:lpstr>Arial</vt:lpstr>
      <vt:lpstr>Calibri</vt:lpstr>
      <vt:lpstr>Consolas</vt:lpstr>
      <vt:lpstr>DIN Offc</vt:lpstr>
      <vt:lpstr>Eras Bold ITC</vt:lpstr>
      <vt:lpstr>Gill Sans Ultra Bold</vt:lpstr>
      <vt:lpstr>Quattrocento Sans</vt:lpstr>
      <vt:lpstr>Tahoma</vt:lpstr>
      <vt:lpstr>Times New Roman</vt:lpstr>
      <vt:lpstr>Wingdings</vt:lpstr>
      <vt:lpstr>Diseño personalizado</vt:lpstr>
      <vt:lpstr>PowerPoint Presentation</vt:lpstr>
      <vt:lpstr>Usuario</vt:lpstr>
      <vt:lpstr>PowerPoint Presentation</vt:lpstr>
      <vt:lpstr>CloudMgr</vt:lpstr>
      <vt:lpstr>Entidades gobernadas en API Connect</vt:lpstr>
      <vt:lpstr>Ingresar a CloudManager</vt:lpstr>
      <vt:lpstr>Recursos en API Cloud</vt:lpstr>
      <vt:lpstr>PowerPoint Presentation</vt:lpstr>
      <vt:lpstr>Taller Crear usuario APIMgr</vt:lpstr>
      <vt:lpstr>Invitar un usuario</vt:lpstr>
      <vt:lpstr>Invitar un usuario</vt:lpstr>
      <vt:lpstr>Asignar mail y Rol</vt:lpstr>
      <vt:lpstr>Usuario Finaliza su registro</vt:lpstr>
      <vt:lpstr>Activación directa por administrador</vt:lpstr>
      <vt:lpstr>Abrir el link en Ventana Incógnita</vt:lpstr>
      <vt:lpstr>Modificar texto de Notificaciones</vt:lpstr>
      <vt:lpstr>Modificar el texto de la invitación a nuevo miembro</vt:lpstr>
      <vt:lpstr>Importar drafts: API y Producto</vt:lpstr>
      <vt:lpstr>Modificar el texto de la invitación a nuevo miembro</vt:lpstr>
      <vt:lpstr>Modificar el texto de la invitación a nuevo miembro</vt:lpstr>
      <vt:lpstr>Esperar la validación y confirme carga de API draft</vt:lpstr>
      <vt:lpstr>PowerPoint Presentation</vt:lpstr>
      <vt:lpstr>Ajustar Permisos a Rol desarrollador</vt:lpstr>
      <vt:lpstr>PowerPoint Presentation</vt:lpstr>
      <vt:lpstr>Revisar y retirar los permisos solicitados</vt:lpstr>
      <vt:lpstr>Ingresar con usuario y revisar comportamiento</vt:lpstr>
      <vt:lpstr>Aplicar Fix APIC</vt:lpstr>
      <vt:lpstr>Pasos de instalación</vt:lpstr>
      <vt:lpstr>PowerPoint Presentation</vt:lpstr>
      <vt:lpstr>Contenido GIT</vt:lpstr>
      <vt:lpstr>Revisión de Backups</vt:lpstr>
      <vt:lpstr>Fix Central</vt:lpstr>
      <vt:lpstr>Nuevo registro de Imágenes</vt:lpstr>
      <vt:lpstr>Ejecución de APICUP</vt:lpstr>
      <vt:lpstr>Ejecutar cambio</vt:lpstr>
      <vt:lpstr>Actualizar GIT</vt:lpstr>
      <vt:lpstr>Taller Revisión documentación</vt:lpstr>
      <vt:lpstr>Taller inicial</vt:lpstr>
      <vt:lpstr>Confluence</vt:lpstr>
      <vt:lpstr>Documentación Instalación</vt:lpstr>
      <vt:lpstr>Actividades Administrativas y Elementos APIC</vt:lpstr>
      <vt:lpstr>DPOD</vt:lpstr>
      <vt:lpstr>Knowledge Center DPOD</vt:lpstr>
      <vt:lpstr>PowerPoint Presentation</vt:lpstr>
      <vt:lpstr>Taller  APIC CLI</vt:lpstr>
      <vt:lpstr>Taller APIC</vt:lpstr>
      <vt:lpstr>PowerPoint Presentation</vt:lpstr>
      <vt:lpstr>Taller</vt:lpstr>
      <vt:lpstr>Ajustes  Portal Consumidores</vt:lpstr>
      <vt:lpstr>Administración Portal Developers</vt:lpstr>
      <vt:lpstr>PowerPoint Presentation</vt:lpstr>
      <vt:lpstr>PowerPoint Presentation</vt:lpstr>
      <vt:lpstr>Code Snippets</vt:lpstr>
      <vt:lpstr>Comentarios Finales</vt:lpstr>
      <vt:lpstr>Comentarios de cierre</vt:lpstr>
      <vt:lpstr>PowerPoint Presentation</vt:lpstr>
    </vt:vector>
  </TitlesOfParts>
  <Company>VCSOFT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Conceptos APIC y Administración de la plataforma-Talleres</dc:title>
  <dc:creator>jaimev@vc-soft.com</dc:creator>
  <cp:keywords>APIC;VCSOFT;Admin</cp:keywords>
  <cp:lastModifiedBy>jaimeValencia</cp:lastModifiedBy>
  <cp:revision>1181</cp:revision>
  <dcterms:created xsi:type="dcterms:W3CDTF">2008-07-03T15:15:46Z</dcterms:created>
  <dcterms:modified xsi:type="dcterms:W3CDTF">2022-03-31T22:49:01Z</dcterms:modified>
</cp:coreProperties>
</file>